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16.png" ContentType="image/png"/>
  <Override PartName="/ppt/media/image2.png" ContentType="image/png"/>
  <Override PartName="/ppt/media/image15.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53"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1154880" y="2305080"/>
            <a:ext cx="882468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74"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99"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1154880" y="2305080"/>
            <a:ext cx="882468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10"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1154880" y="2305080"/>
            <a:ext cx="882468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154880" y="1447920"/>
            <a:ext cx="8824680" cy="332856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960" cy="4187160"/>
          </a:xfrm>
          <a:prstGeom prst="rect">
            <a:avLst/>
          </a:prstGeom>
          <a:ln>
            <a:noFill/>
          </a:ln>
        </p:spPr>
      </p:pic>
      <p:pic>
        <p:nvPicPr>
          <p:cNvPr id="1" name="Picture 6" descr=""/>
          <p:cNvPicPr/>
          <p:nvPr/>
        </p:nvPicPr>
        <p:blipFill>
          <a:blip r:embed="rId4"/>
          <a:srcRect l="35647" t="0" r="0" b="0"/>
          <a:stretch/>
        </p:blipFill>
        <p:spPr>
          <a:xfrm>
            <a:off x="0" y="2892240"/>
            <a:ext cx="1521360" cy="2364480"/>
          </a:xfrm>
          <a:prstGeom prst="rect">
            <a:avLst/>
          </a:prstGeom>
          <a:ln>
            <a:noFill/>
          </a:ln>
        </p:spPr>
      </p:pic>
      <p:sp>
        <p:nvSpPr>
          <p:cNvPr id="2"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360" cy="1140480"/>
          </a:xfrm>
          <a:prstGeom prst="rect">
            <a:avLst/>
          </a:prstGeom>
          <a:ln>
            <a:noFill/>
          </a:ln>
        </p:spPr>
      </p:pic>
      <p:pic>
        <p:nvPicPr>
          <p:cNvPr id="4" name="Picture 9" descr=""/>
          <p:cNvPicPr/>
          <p:nvPr/>
        </p:nvPicPr>
        <p:blipFill>
          <a:blip r:embed="rId6"/>
          <a:srcRect l="0" t="0" r="0" b="23333"/>
          <a:stretch/>
        </p:blipFill>
        <p:spPr>
          <a:xfrm>
            <a:off x="8605800" y="6095880"/>
            <a:ext cx="992520" cy="761040"/>
          </a:xfrm>
          <a:prstGeom prst="rect">
            <a:avLst/>
          </a:prstGeom>
          <a:ln>
            <a:noFill/>
          </a:ln>
        </p:spPr>
      </p:pic>
      <p:sp>
        <p:nvSpPr>
          <p:cNvPr id="5"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4680" cy="332856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7" name="PlaceHolder 4"/>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960" cy="4187160"/>
          </a:xfrm>
          <a:prstGeom prst="rect">
            <a:avLst/>
          </a:prstGeom>
          <a:ln>
            <a:noFill/>
          </a:ln>
        </p:spPr>
      </p:pic>
      <p:pic>
        <p:nvPicPr>
          <p:cNvPr id="45" name="Picture 6" descr=""/>
          <p:cNvPicPr/>
          <p:nvPr/>
        </p:nvPicPr>
        <p:blipFill>
          <a:blip r:embed="rId4"/>
          <a:srcRect l="35647" t="0" r="0" b="0"/>
          <a:stretch/>
        </p:blipFill>
        <p:spPr>
          <a:xfrm>
            <a:off x="0" y="2892240"/>
            <a:ext cx="1521360" cy="2364480"/>
          </a:xfrm>
          <a:prstGeom prst="rect">
            <a:avLst/>
          </a:prstGeom>
          <a:ln>
            <a:noFill/>
          </a:ln>
        </p:spPr>
      </p:pic>
      <p:sp>
        <p:nvSpPr>
          <p:cNvPr id="46"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360" cy="1140480"/>
          </a:xfrm>
          <a:prstGeom prst="rect">
            <a:avLst/>
          </a:prstGeom>
          <a:ln>
            <a:noFill/>
          </a:ln>
        </p:spPr>
      </p:pic>
      <p:pic>
        <p:nvPicPr>
          <p:cNvPr id="48" name="Picture 9" descr=""/>
          <p:cNvPicPr/>
          <p:nvPr/>
        </p:nvPicPr>
        <p:blipFill>
          <a:blip r:embed="rId6"/>
          <a:srcRect l="0" t="0" r="0" b="23333"/>
          <a:stretch/>
        </p:blipFill>
        <p:spPr>
          <a:xfrm>
            <a:off x="8605800" y="6095880"/>
            <a:ext cx="992520" cy="761040"/>
          </a:xfrm>
          <a:prstGeom prst="rect">
            <a:avLst/>
          </a:prstGeom>
          <a:ln>
            <a:noFill/>
          </a:ln>
        </p:spPr>
      </p:pic>
      <p:sp>
        <p:nvSpPr>
          <p:cNvPr id="49"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8" name="Picture 7" descr=""/>
          <p:cNvPicPr/>
          <p:nvPr/>
        </p:nvPicPr>
        <p:blipFill>
          <a:blip r:embed="rId3"/>
          <a:srcRect l="3610" t="0" r="0" b="0"/>
          <a:stretch/>
        </p:blipFill>
        <p:spPr>
          <a:xfrm>
            <a:off x="0" y="2669760"/>
            <a:ext cx="4035960" cy="4187160"/>
          </a:xfrm>
          <a:prstGeom prst="rect">
            <a:avLst/>
          </a:prstGeom>
          <a:ln>
            <a:noFill/>
          </a:ln>
        </p:spPr>
      </p:pic>
      <p:pic>
        <p:nvPicPr>
          <p:cNvPr id="89" name="Picture 6" descr=""/>
          <p:cNvPicPr/>
          <p:nvPr/>
        </p:nvPicPr>
        <p:blipFill>
          <a:blip r:embed="rId4"/>
          <a:srcRect l="35647" t="0" r="0" b="0"/>
          <a:stretch/>
        </p:blipFill>
        <p:spPr>
          <a:xfrm>
            <a:off x="0" y="2892240"/>
            <a:ext cx="1521360" cy="2364480"/>
          </a:xfrm>
          <a:prstGeom prst="rect">
            <a:avLst/>
          </a:prstGeom>
          <a:ln>
            <a:noFill/>
          </a:ln>
        </p:spPr>
      </p:pic>
      <p:sp>
        <p:nvSpPr>
          <p:cNvPr id="90" name="CustomShape 1"/>
          <p:cNvSpPr/>
          <p:nvPr/>
        </p:nvSpPr>
        <p:spPr>
          <a:xfrm>
            <a:off x="8609040" y="1676520"/>
            <a:ext cx="2818440" cy="281844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1" name="Picture 8" descr=""/>
          <p:cNvPicPr/>
          <p:nvPr/>
        </p:nvPicPr>
        <p:blipFill>
          <a:blip r:embed="rId5"/>
          <a:srcRect l="0" t="28812" r="0" b="0"/>
          <a:stretch/>
        </p:blipFill>
        <p:spPr>
          <a:xfrm>
            <a:off x="7999560" y="0"/>
            <a:ext cx="1602360" cy="1140480"/>
          </a:xfrm>
          <a:prstGeom prst="rect">
            <a:avLst/>
          </a:prstGeom>
          <a:ln>
            <a:noFill/>
          </a:ln>
        </p:spPr>
      </p:pic>
      <p:pic>
        <p:nvPicPr>
          <p:cNvPr id="92" name="Picture 9" descr=""/>
          <p:cNvPicPr/>
          <p:nvPr/>
        </p:nvPicPr>
        <p:blipFill>
          <a:blip r:embed="rId6"/>
          <a:srcRect l="0" t="0" r="0" b="23333"/>
          <a:stretch/>
        </p:blipFill>
        <p:spPr>
          <a:xfrm>
            <a:off x="8605800" y="6095880"/>
            <a:ext cx="992520" cy="761040"/>
          </a:xfrm>
          <a:prstGeom prst="rect">
            <a:avLst/>
          </a:prstGeom>
          <a:ln>
            <a:noFill/>
          </a:ln>
        </p:spPr>
      </p:pic>
      <p:sp>
        <p:nvSpPr>
          <p:cNvPr id="93" name="CustomShape 2"/>
          <p:cNvSpPr/>
          <p:nvPr/>
        </p:nvSpPr>
        <p:spPr>
          <a:xfrm>
            <a:off x="10437840" y="0"/>
            <a:ext cx="684720" cy="114192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4" name="PlaceHolder 3"/>
          <p:cNvSpPr>
            <a:spLocks noGrp="1"/>
          </p:cNvSpPr>
          <p:nvPr>
            <p:ph type="title"/>
          </p:nvPr>
        </p:nvSpPr>
        <p:spPr>
          <a:xfrm>
            <a:off x="1154880" y="1447920"/>
            <a:ext cx="8824680" cy="332856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9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Group 8 </a:t>
            </a:r>
            <a:endParaRPr b="0" lang="en-US" sz="7200" spc="-1" strike="noStrike">
              <a:latin typeface="Arial"/>
            </a:endParaRPr>
          </a:p>
        </p:txBody>
      </p:sp>
      <p:sp>
        <p:nvSpPr>
          <p:cNvPr id="133" name="CustomShape 2"/>
          <p:cNvSpPr/>
          <p:nvPr/>
        </p:nvSpPr>
        <p:spPr>
          <a:xfrm>
            <a:off x="1154880" y="4777560"/>
            <a:ext cx="8824680" cy="86040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cap="all">
                <a:solidFill>
                  <a:srgbClr val="8ad0d6"/>
                </a:solidFill>
                <a:latin typeface="Century Gothic"/>
                <a:ea typeface="DejaVu Sans"/>
              </a:rPr>
              <a:t>Speech-to-text Resume Builder</a:t>
            </a:r>
            <a:endParaRPr b="0" lang="en-US" sz="2000" spc="-1" strike="noStrike">
              <a:latin typeface="Arial"/>
            </a:endParaRPr>
          </a:p>
          <a:p>
            <a:pPr>
              <a:lnSpc>
                <a:spcPct val="100000"/>
              </a:lnSpc>
              <a:spcBef>
                <a:spcPts val="1001"/>
              </a:spcBef>
            </a:pPr>
            <a:r>
              <a:rPr b="0" lang="en-US" sz="2000" spc="-1" strike="noStrike" cap="all">
                <a:solidFill>
                  <a:srgbClr val="8ad0d6"/>
                </a:solidFill>
                <a:latin typeface="Century Gothic"/>
                <a:ea typeface="DejaVu Sans"/>
              </a:rPr>
              <a:t>(https://github.com/eurashin/CS498-Group8.git)</a:t>
            </a:r>
            <a:endParaRPr b="0" lang="en-US"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Eura</a:t>
            </a:r>
            <a:endParaRPr b="0" lang="en-US" sz="4200" spc="-1" strike="noStrike">
              <a:latin typeface="Arial"/>
            </a:endParaRPr>
          </a:p>
        </p:txBody>
      </p:sp>
      <p:sp>
        <p:nvSpPr>
          <p:cNvPr id="156" name="CustomShape 2"/>
          <p:cNvSpPr/>
          <p:nvPr/>
        </p:nvSpPr>
        <p:spPr>
          <a:xfrm>
            <a:off x="1103400" y="151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front-end and integration</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Integrate speech-to-text-API</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Created form template (base of CS/Med/Business) for editing by the user</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Hosted on web using HTTPS (self-signed certificate)</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Contributed to dynamic uploading of questions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Web App Integration (1)</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Review and Edit Resume (3)</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Displaying Questions for User Input and User Responses (5)</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Sections within Resume (6)</a:t>
            </a:r>
            <a:endParaRPr b="0" lang="en-US" sz="2000" spc="-1" strike="noStrike">
              <a:latin typeface="Arial"/>
            </a:endParaRPr>
          </a:p>
          <a:p>
            <a:pPr lvl="1" marL="432000" indent="-21564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ea typeface="DejaVu Sans"/>
              </a:rPr>
              <a:t>Different Resume Templates (7)xt </a:t>
            </a:r>
            <a:endParaRPr b="0" lang="en-US" sz="20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Evan </a:t>
            </a:r>
            <a:endParaRPr b="0" lang="en-US" sz="4200" spc="-1" strike="noStrike">
              <a:latin typeface="Arial"/>
            </a:endParaRPr>
          </a:p>
        </p:txBody>
      </p:sp>
      <p:sp>
        <p:nvSpPr>
          <p:cNvPr id="158"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front end development.</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Comment bubbles for interview.js</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Landing page for resume review, editing, and pdf export (business.html template).</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Exporting the final html resume template to a PDF file using the  JS libraries jsPDF and html2canvas.</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 </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Aesthetics.</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Resume Templates.</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Web App Integration.</a:t>
            </a:r>
            <a:endParaRPr b="0" lang="en-US" sz="2000" spc="-1" strike="noStrike">
              <a:latin typeface="Arial"/>
            </a:endParaRPr>
          </a:p>
          <a:p>
            <a:pPr lvl="1" marL="8002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 Resume as PDF.</a:t>
            </a:r>
            <a:endParaRPr b="0" lang="en-US"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Tej </a:t>
            </a:r>
            <a:endParaRPr b="0" lang="en-US" sz="4200" spc="-1" strike="noStrike">
              <a:latin typeface="Arial"/>
            </a:endParaRPr>
          </a:p>
        </p:txBody>
      </p:sp>
      <p:sp>
        <p:nvSpPr>
          <p:cNvPr id="16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Speech-to-text development in Python during iteration 1. </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Resume templates and gave inputs on editing them as per our need. Also worked to some extent on CSS and HTML files to enable the questions and answers to function properly. </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Worked on the tsl test cases. </a:t>
            </a:r>
            <a:endParaRPr b="0" lang="en-US" sz="2000" spc="-1" strike="noStrike">
              <a:latin typeface="Arial"/>
            </a:endParaRPr>
          </a:p>
          <a:p>
            <a:pPr marL="360">
              <a:lnSpc>
                <a:spcPct val="100000"/>
              </a:lnSpc>
              <a:spcBef>
                <a:spcPts val="1001"/>
              </a:spcBef>
            </a:pPr>
            <a:endParaRPr b="0" lang="en-US" sz="2000" spc="-1" strike="noStrike">
              <a:latin typeface="Arial"/>
            </a:endParaRPr>
          </a:p>
          <a:p>
            <a:pPr marL="360">
              <a:lnSpc>
                <a:spcPct val="100000"/>
              </a:lnSpc>
              <a:spcBef>
                <a:spcPts val="1001"/>
              </a:spcBef>
            </a:pPr>
            <a:r>
              <a:rPr b="0" lang="en-US" sz="2000" spc="-1" strike="noStrike">
                <a:solidFill>
                  <a:srgbClr val="ffffff"/>
                </a:solidFill>
                <a:latin typeface="Century Gothic"/>
                <a:ea typeface="DejaVu Sans"/>
              </a:rPr>
              <a:t>Which user stories ?</a:t>
            </a:r>
            <a:endParaRPr b="0" lang="en-US" sz="2000" spc="-1" strike="noStrike">
              <a:latin typeface="Arial"/>
            </a:endParaRPr>
          </a:p>
          <a:p>
            <a:pPr marL="343440" indent="-34236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Accurate speech-to-text bot</a:t>
            </a:r>
            <a:endParaRPr b="0" lang="en-US" sz="2000" spc="-1" strike="noStrike">
              <a:latin typeface="Arial"/>
            </a:endParaRPr>
          </a:p>
          <a:p>
            <a:pPr marL="343440" indent="-34236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Unique resume tempelates</a:t>
            </a:r>
            <a:endParaRPr b="0" lang="en-US" sz="2000" spc="-1" strike="noStrike">
              <a:latin typeface="Arial"/>
            </a:endParaRPr>
          </a:p>
          <a:p>
            <a:pPr marL="343440" indent="-342360">
              <a:lnSpc>
                <a:spcPct val="100000"/>
              </a:lnSpc>
              <a:spcBef>
                <a:spcPts val="1001"/>
              </a:spcBef>
              <a:buClr>
                <a:srgbClr val="8ad0d6"/>
              </a:buClr>
              <a:buSzPct val="80000"/>
              <a:buFont typeface="Wingdings" charset="2"/>
              <a:buChar char=""/>
            </a:pPr>
            <a:r>
              <a:rPr b="0" lang="en-US" sz="2000" spc="-1" strike="noStrike">
                <a:solidFill>
                  <a:srgbClr val="ffffff"/>
                </a:solidFill>
                <a:latin typeface="Century Gothic"/>
                <a:ea typeface="DejaVu Sans"/>
              </a:rPr>
              <a:t>Background noise and microphone quality </a:t>
            </a: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latin typeface="Century Gothic"/>
                <a:ea typeface="DejaVu Sans"/>
              </a:rPr>
              <a:t>Kyle </a:t>
            </a:r>
            <a:endParaRPr b="0" lang="en-US" sz="4200" spc="-1" strike="noStrike">
              <a:latin typeface="Arial"/>
            </a:endParaRPr>
          </a:p>
        </p:txBody>
      </p:sp>
      <p:sp>
        <p:nvSpPr>
          <p:cNvPr id="162"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Contributions here…</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Which user stories? </a:t>
            </a:r>
            <a:endParaRPr b="0" lang="en-US" sz="2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154880" y="1447920"/>
            <a:ext cx="9847080" cy="3328560"/>
          </a:xfrm>
          <a:prstGeom prst="rect">
            <a:avLst/>
          </a:prstGeom>
          <a:noFill/>
          <a:ln>
            <a:noFill/>
          </a:ln>
        </p:spPr>
        <p:style>
          <a:lnRef idx="0"/>
          <a:fillRef idx="0"/>
          <a:effectRef idx="0"/>
          <a:fontRef idx="minor"/>
        </p:style>
        <p:txBody>
          <a:bodyPr lIns="0" rIns="0" tIns="0" bIns="0" anchor="ctr"/>
          <a:p>
            <a:pPr>
              <a:lnSpc>
                <a:spcPct val="90000"/>
              </a:lnSpc>
            </a:pPr>
            <a:r>
              <a:rPr b="0" lang="en-US" sz="5400" spc="-1" strike="noStrike">
                <a:solidFill>
                  <a:srgbClr val="ffffff"/>
                </a:solidFill>
                <a:latin typeface="Century Gothic"/>
                <a:ea typeface="DejaVu Sans"/>
              </a:rPr>
              <a:t>Demo and Code</a:t>
            </a:r>
            <a:endParaRPr b="0" lang="en-US" sz="5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154880" y="1447920"/>
            <a:ext cx="9847080" cy="3328560"/>
          </a:xfrm>
          <a:prstGeom prst="rect">
            <a:avLst/>
          </a:prstGeom>
          <a:noFill/>
          <a:ln>
            <a:noFill/>
          </a:ln>
        </p:spPr>
        <p:style>
          <a:lnRef idx="0"/>
          <a:fillRef idx="0"/>
          <a:effectRef idx="0"/>
          <a:fontRef idx="minor"/>
        </p:style>
        <p:txBody>
          <a:bodyPr lIns="0" rIns="0" tIns="0" bIns="0" anchor="ctr"/>
          <a:p>
            <a:pPr>
              <a:lnSpc>
                <a:spcPct val="90000"/>
              </a:lnSpc>
            </a:pPr>
            <a:r>
              <a:rPr b="0" lang="en-US" sz="5400" spc="-1" strike="noStrike">
                <a:solidFill>
                  <a:srgbClr val="ffffff"/>
                </a:solidFill>
                <a:latin typeface="Century Gothic"/>
                <a:ea typeface="DejaVu Sans"/>
              </a:rPr>
              <a:t>To GitHub…</a:t>
            </a:r>
            <a:endParaRPr b="0" lang="en-US" sz="54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CFG and Tests</a:t>
            </a:r>
            <a:endParaRPr b="0" lang="en-US" sz="4200" spc="-1" strike="noStrike">
              <a:latin typeface="Arial"/>
            </a:endParaRPr>
          </a:p>
        </p:txBody>
      </p:sp>
      <p:sp>
        <p:nvSpPr>
          <p:cNvPr id="166" name="CustomShape 2"/>
          <p:cNvSpPr/>
          <p:nvPr/>
        </p:nvSpPr>
        <p:spPr>
          <a:xfrm>
            <a:off x="602640" y="1455120"/>
            <a:ext cx="5653800" cy="41943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ffffff"/>
              </a:buClr>
              <a:buFont typeface="Arial"/>
              <a:buChar char="•"/>
            </a:pPr>
            <a:r>
              <a:rPr b="0" lang="en-US" sz="2000" spc="-1" strike="noStrike" u="sng">
                <a:solidFill>
                  <a:srgbClr val="ffffff"/>
                </a:solidFill>
                <a:uFillTx/>
                <a:latin typeface="Century Gothic"/>
                <a:ea typeface="DejaVu Sans"/>
              </a:rPr>
              <a:t>TSL tests for the audio component</a:t>
            </a:r>
            <a:endParaRPr b="0" lang="en-US" sz="2000" spc="-1" strike="noStrike">
              <a:latin typeface="Arial"/>
            </a:endParaRPr>
          </a:p>
          <a:p>
            <a:pPr lvl="1" marL="432000" indent="-215640">
              <a:lnSpc>
                <a:spcPct val="100000"/>
              </a:lnSpc>
              <a:buClr>
                <a:srgbClr val="000000"/>
              </a:buClr>
              <a:buSzPct val="45000"/>
              <a:buFont typeface="Wingdings" charset="2"/>
              <a:buChar char=""/>
            </a:pPr>
            <a:r>
              <a:rPr b="0" lang="en-US" sz="2000" spc="-1" strike="noStrike">
                <a:solidFill>
                  <a:srgbClr val="ffffff"/>
                </a:solidFill>
                <a:latin typeface="Century Gothic"/>
                <a:ea typeface="DejaVu Sans"/>
              </a:rPr>
              <a:t>31 test frames</a:t>
            </a:r>
            <a:endParaRPr b="0" lang="en-US" sz="2000" spc="-1" strike="noStrike">
              <a:latin typeface="Arial"/>
            </a:endParaRPr>
          </a:p>
          <a:p>
            <a:pPr lvl="1" marL="432000" indent="-215640">
              <a:lnSpc>
                <a:spcPct val="100000"/>
              </a:lnSpc>
              <a:buClr>
                <a:srgbClr val="000000"/>
              </a:buClr>
              <a:buSzPct val="45000"/>
              <a:buFont typeface="Wingdings" charset="2"/>
              <a:buChar char=""/>
            </a:pPr>
            <a:r>
              <a:rPr b="0" lang="en-US" sz="2000" spc="-1" strike="noStrike">
                <a:solidFill>
                  <a:srgbClr val="ffffff"/>
                </a:solidFill>
                <a:latin typeface="Century Gothic"/>
                <a:ea typeface="DejaVu Sans"/>
              </a:rPr>
              <a:t>Diverge with types of questions on the resumes</a:t>
            </a:r>
            <a:endParaRPr b="0" lang="en-US" sz="2000" spc="-1" strike="noStrike">
              <a:latin typeface="Arial"/>
            </a:endParaRPr>
          </a:p>
        </p:txBody>
      </p:sp>
      <p:pic>
        <p:nvPicPr>
          <p:cNvPr id="167" name="" descr=""/>
          <p:cNvPicPr/>
          <p:nvPr/>
        </p:nvPicPr>
        <p:blipFill>
          <a:blip r:embed="rId1"/>
          <a:stretch/>
        </p:blipFill>
        <p:spPr>
          <a:xfrm>
            <a:off x="753840" y="2835000"/>
            <a:ext cx="4123440" cy="3424320"/>
          </a:xfrm>
          <a:prstGeom prst="rect">
            <a:avLst/>
          </a:prstGeom>
          <a:ln>
            <a:noFill/>
          </a:ln>
        </p:spPr>
      </p:pic>
      <p:sp>
        <p:nvSpPr>
          <p:cNvPr id="168" name="CustomShape 3"/>
          <p:cNvSpPr/>
          <p:nvPr/>
        </p:nvSpPr>
        <p:spPr>
          <a:xfrm>
            <a:off x="6143040" y="1396800"/>
            <a:ext cx="5653800" cy="41943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ffffff"/>
              </a:buClr>
              <a:buFont typeface="Arial"/>
              <a:buChar char="•"/>
            </a:pPr>
            <a:r>
              <a:rPr b="0" lang="en-US" sz="2000" spc="-1" strike="noStrike" u="sng">
                <a:solidFill>
                  <a:srgbClr val="ffffff"/>
                </a:solidFill>
                <a:uFillTx/>
                <a:latin typeface="Century Gothic"/>
                <a:ea typeface="DejaVu Sans"/>
              </a:rPr>
              <a:t>Unit tests using JUnit</a:t>
            </a:r>
            <a:endParaRPr b="0" lang="en-US" sz="2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Issues</a:t>
            </a:r>
            <a:endParaRPr b="0" lang="en-US" sz="4200" spc="-1" strike="noStrike">
              <a:latin typeface="Arial"/>
            </a:endParaRPr>
          </a:p>
        </p:txBody>
      </p:sp>
      <p:sp>
        <p:nvSpPr>
          <p:cNvPr id="170"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Resolving Review and Edit feature with the Export to PDF feature.</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Getting the test cases set up as the main component was speech to text.</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Having unit tests that work with javascript </a:t>
            </a:r>
            <a:endParaRPr b="0" lang="en-US" sz="2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US" sz="3600" spc="-1" strike="noStrike">
                <a:solidFill>
                  <a:srgbClr val="ebebeb"/>
                </a:solidFill>
                <a:latin typeface="Century Gothic"/>
                <a:ea typeface="DejaVu Sans"/>
              </a:rPr>
              <a:t>Future use and development options of this project</a:t>
            </a:r>
            <a:endParaRPr b="0" lang="en-US" sz="3600" spc="-1" strike="noStrike">
              <a:latin typeface="Arial"/>
            </a:endParaRPr>
          </a:p>
        </p:txBody>
      </p:sp>
      <p:sp>
        <p:nvSpPr>
          <p:cNvPr id="172"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Add user accounts to keep track of previous user resumes.</a:t>
            </a:r>
            <a:endParaRPr b="0" lang="en-US" sz="32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Jsunit tests</a:t>
            </a:r>
            <a:endParaRPr b="0" lang="en-US" sz="32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3200" spc="-1" strike="noStrike">
                <a:solidFill>
                  <a:srgbClr val="ffffff"/>
                </a:solidFill>
                <a:latin typeface="Century Gothic"/>
                <a:ea typeface="DejaVu Sans"/>
              </a:rPr>
              <a:t>Add more resume options to cater to a larger audience.</a:t>
            </a:r>
            <a:endParaRPr b="0" lang="en-US" sz="32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154880" y="1447920"/>
            <a:ext cx="8824680" cy="332856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latin typeface="Century Gothic"/>
                <a:ea typeface="DejaVu Sans"/>
              </a:rPr>
              <a:t>Thank You!</a:t>
            </a:r>
            <a:endParaRPr b="0" lang="en-US" sz="72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Inspiration for this project </a:t>
            </a:r>
            <a:endParaRPr b="0" lang="en-US" sz="4200" spc="-1" strike="noStrike">
              <a:latin typeface="Arial"/>
            </a:endParaRPr>
          </a:p>
        </p:txBody>
      </p:sp>
      <p:sp>
        <p:nvSpPr>
          <p:cNvPr id="135"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457200" indent="-45648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The need of a good resume is unquestionable. </a:t>
            </a:r>
            <a:endParaRPr b="0" lang="en-US" sz="2800" spc="-1" strike="noStrike">
              <a:latin typeface="Arial"/>
            </a:endParaRPr>
          </a:p>
          <a:p>
            <a:pPr marL="457200" indent="-45648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Many individuals have difficulty putting forward their best selves </a:t>
            </a:r>
            <a:endParaRPr b="0" lang="en-US" sz="2800" spc="-1" strike="noStrike">
              <a:latin typeface="Arial"/>
            </a:endParaRPr>
          </a:p>
          <a:p>
            <a:pPr marL="457200" indent="-456480">
              <a:lnSpc>
                <a:spcPct val="100000"/>
              </a:lnSpc>
              <a:spcBef>
                <a:spcPts val="1001"/>
              </a:spcBef>
              <a:buClr>
                <a:srgbClr val="ffffff"/>
              </a:buClr>
              <a:buFont typeface="Wingdings" charset="2"/>
              <a:buChar char=""/>
            </a:pPr>
            <a:r>
              <a:rPr b="0" lang="en-US" sz="2800" spc="-1" strike="noStrike">
                <a:solidFill>
                  <a:srgbClr val="ffffff"/>
                </a:solidFill>
                <a:latin typeface="Century Gothic"/>
                <a:ea typeface="DejaVu Sans"/>
              </a:rPr>
              <a:t>Therefore, we planned on building a platform for people to format their resume by just talking about themselves.</a:t>
            </a:r>
            <a:endParaRPr b="0" lang="en-US" sz="2800" spc="-1" strike="noStrike">
              <a:latin typeface="Arial"/>
            </a:endParaRPr>
          </a:p>
          <a:p>
            <a:pPr>
              <a:lnSpc>
                <a:spcPct val="100000"/>
              </a:lnSpc>
              <a:spcBef>
                <a:spcPts val="1001"/>
              </a:spcBef>
            </a:pPr>
            <a:endParaRPr b="0" lang="en-US" sz="2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Brief info about the project</a:t>
            </a:r>
            <a:endParaRPr b="0" lang="en-US" sz="4200" spc="-1" strike="noStrike">
              <a:latin typeface="Arial"/>
            </a:endParaRPr>
          </a:p>
        </p:txBody>
      </p:sp>
      <p:sp>
        <p:nvSpPr>
          <p:cNvPr id="137"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Speech-to-text is the main component.</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So, talk about yourself, get better at it; and also build yourself a Resume.</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Web application that’s open for all to use.</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Get multiple types of Resumes to choose from.</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Languages used – JavaScript, HTML &amp; CSS</a:t>
            </a:r>
            <a:endParaRPr b="0" lang="en-US" sz="2800" spc="-1" strike="noStrike">
              <a:latin typeface="Arial"/>
            </a:endParaRPr>
          </a:p>
          <a:p>
            <a:pPr>
              <a:lnSpc>
                <a:spcPct val="100000"/>
              </a:lnSpc>
              <a:spcBef>
                <a:spcPts val="1001"/>
              </a:spcBef>
            </a:pPr>
            <a:endParaRPr b="0" lang="en-US" sz="2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Key points about the project</a:t>
            </a:r>
            <a:endParaRPr b="0" lang="en-US" sz="4200" spc="-1" strike="noStrike">
              <a:latin typeface="Arial"/>
            </a:endParaRPr>
          </a:p>
        </p:txBody>
      </p:sp>
      <p:sp>
        <p:nvSpPr>
          <p:cNvPr id="139"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It takes away the need for an individual to keep himself/herself aware about the format of a resume. </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It can be used for a broad range of applications such as Medical, Computer Science and Business Style Resumes. </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The more you talk about yourself and your achievements, in brief; the better you get at pitching yourself to the companies.  </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If any false inputs are recorded, the first draft of Resume is an editable file. Then once all is saved, it can be saved as a PDF as a final draft.</a:t>
            </a:r>
            <a:endParaRPr b="0" lang="en-US" sz="20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713240" y="599040"/>
            <a:ext cx="8807040" cy="72972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ffffff"/>
                </a:solidFill>
                <a:latin typeface="Century Gothic"/>
                <a:ea typeface="DejaVu Sans"/>
              </a:rPr>
              <a:t>Brief overview of how it works:</a:t>
            </a:r>
            <a:endParaRPr b="0" lang="en-US" sz="4200" spc="-1" strike="noStrike">
              <a:latin typeface="Arial"/>
            </a:endParaRPr>
          </a:p>
        </p:txBody>
      </p:sp>
      <p:sp>
        <p:nvSpPr>
          <p:cNvPr id="141" name="CustomShape 2"/>
          <p:cNvSpPr/>
          <p:nvPr/>
        </p:nvSpPr>
        <p:spPr>
          <a:xfrm>
            <a:off x="3801600" y="1645920"/>
            <a:ext cx="4114080" cy="54792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Choose a resume template/theme</a:t>
            </a:r>
            <a:endParaRPr b="0" lang="en-US" sz="1800" spc="-1" strike="noStrike">
              <a:latin typeface="Arial"/>
            </a:endParaRPr>
          </a:p>
        </p:txBody>
      </p:sp>
      <p:sp>
        <p:nvSpPr>
          <p:cNvPr id="142" name="CustomShape 3"/>
          <p:cNvSpPr/>
          <p:nvPr/>
        </p:nvSpPr>
        <p:spPr>
          <a:xfrm>
            <a:off x="3785040" y="2928960"/>
            <a:ext cx="4114080" cy="54792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Complete an interview</a:t>
            </a:r>
            <a:endParaRPr b="0" lang="en-US" sz="1800" spc="-1" strike="noStrike">
              <a:latin typeface="Arial"/>
            </a:endParaRPr>
          </a:p>
        </p:txBody>
      </p:sp>
      <p:sp>
        <p:nvSpPr>
          <p:cNvPr id="143" name="CustomShape 4"/>
          <p:cNvSpPr/>
          <p:nvPr/>
        </p:nvSpPr>
        <p:spPr>
          <a:xfrm>
            <a:off x="3749040" y="4225680"/>
            <a:ext cx="4114080" cy="54792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Fill and edit resume as a form</a:t>
            </a:r>
            <a:endParaRPr b="0" lang="en-US" sz="1800" spc="-1" strike="noStrike">
              <a:latin typeface="Arial"/>
            </a:endParaRPr>
          </a:p>
        </p:txBody>
      </p:sp>
      <p:sp>
        <p:nvSpPr>
          <p:cNvPr id="144" name="CustomShape 5"/>
          <p:cNvSpPr/>
          <p:nvPr/>
        </p:nvSpPr>
        <p:spPr>
          <a:xfrm>
            <a:off x="3749040" y="5525280"/>
            <a:ext cx="4114080" cy="54792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lnSpc>
                <a:spcPct val="100000"/>
              </a:lnSpc>
            </a:pPr>
            <a:r>
              <a:rPr b="1" lang="en-US" sz="1800" spc="-1" strike="noStrike">
                <a:solidFill>
                  <a:srgbClr val="ffffff"/>
                </a:solidFill>
                <a:latin typeface="Arial"/>
                <a:ea typeface="DejaVu Sans"/>
              </a:rPr>
              <a:t>Download resume for printing!</a:t>
            </a:r>
            <a:endParaRPr b="0" lang="en-US" sz="1800" spc="-1" strike="noStrike">
              <a:latin typeface="Arial"/>
            </a:endParaRPr>
          </a:p>
        </p:txBody>
      </p:sp>
      <p:sp>
        <p:nvSpPr>
          <p:cNvPr id="145" name="Line 6"/>
          <p:cNvSpPr/>
          <p:nvPr/>
        </p:nvSpPr>
        <p:spPr>
          <a:xfrm>
            <a:off x="5760720" y="2194560"/>
            <a:ext cx="360" cy="734400"/>
          </a:xfrm>
          <a:prstGeom prst="line">
            <a:avLst/>
          </a:prstGeom>
          <a:ln w="38160">
            <a:solidFill>
              <a:srgbClr val="ffffff"/>
            </a:solidFill>
            <a:round/>
            <a:tailEnd len="med" type="triangle" w="med"/>
          </a:ln>
        </p:spPr>
        <p:style>
          <a:lnRef idx="0"/>
          <a:fillRef idx="0"/>
          <a:effectRef idx="0"/>
          <a:fontRef idx="minor"/>
        </p:style>
      </p:sp>
      <p:sp>
        <p:nvSpPr>
          <p:cNvPr id="146" name="Line 7"/>
          <p:cNvSpPr/>
          <p:nvPr/>
        </p:nvSpPr>
        <p:spPr>
          <a:xfrm>
            <a:off x="5760720" y="3481200"/>
            <a:ext cx="360" cy="734400"/>
          </a:xfrm>
          <a:prstGeom prst="line">
            <a:avLst/>
          </a:prstGeom>
          <a:ln w="38160">
            <a:solidFill>
              <a:srgbClr val="ffffff"/>
            </a:solidFill>
            <a:round/>
            <a:tailEnd len="med" type="triangle" w="med"/>
          </a:ln>
        </p:spPr>
        <p:style>
          <a:lnRef idx="0"/>
          <a:fillRef idx="0"/>
          <a:effectRef idx="0"/>
          <a:fontRef idx="minor"/>
        </p:style>
      </p:sp>
      <p:sp>
        <p:nvSpPr>
          <p:cNvPr id="147" name="Line 8"/>
          <p:cNvSpPr/>
          <p:nvPr/>
        </p:nvSpPr>
        <p:spPr>
          <a:xfrm>
            <a:off x="5760720" y="4767840"/>
            <a:ext cx="360" cy="734400"/>
          </a:xfrm>
          <a:prstGeom prst="line">
            <a:avLst/>
          </a:prstGeom>
          <a:ln w="38160">
            <a:solidFill>
              <a:srgbClr val="ffffff"/>
            </a:solidFill>
            <a:round/>
            <a:tailEnd len="med" type="triangle" w="med"/>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Development with each iteration</a:t>
            </a:r>
            <a:endParaRPr b="0" lang="en-US" sz="4200" spc="-1" strike="noStrike">
              <a:latin typeface="Arial"/>
            </a:endParaRPr>
          </a:p>
        </p:txBody>
      </p:sp>
      <p:sp>
        <p:nvSpPr>
          <p:cNvPr id="149"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1 –  Get the Speech to Text ready with Google APIs. The bot will ask users questions and record the answers.</a:t>
            </a:r>
            <a:endParaRPr b="0" lang="en-US" sz="2000" spc="-1" strike="noStrike">
              <a:latin typeface="Arial"/>
            </a:endParaRPr>
          </a:p>
          <a:p>
            <a:pPr>
              <a:lnSpc>
                <a:spcPct val="100000"/>
              </a:lnSpc>
              <a:spcBef>
                <a:spcPts val="1001"/>
              </a:spcBef>
            </a:pPr>
            <a:endParaRPr b="0" lang="en-US" sz="2000" spc="-1" strike="noStrike">
              <a:latin typeface="Arial"/>
            </a:endParaRPr>
          </a:p>
          <a:p>
            <a:pPr marL="343080" indent="-34236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2 – Create a basic web application that would display interview questions for the user and display user responses in text bubbles.</a:t>
            </a:r>
            <a:endParaRPr b="0" lang="en-US" sz="2000" spc="-1" strike="noStrike">
              <a:latin typeface="Arial"/>
            </a:endParaRPr>
          </a:p>
          <a:p>
            <a:pPr>
              <a:lnSpc>
                <a:spcPct val="100000"/>
              </a:lnSpc>
              <a:spcBef>
                <a:spcPts val="1001"/>
              </a:spcBef>
            </a:pPr>
            <a:endParaRPr b="0" lang="en-US" sz="2000" spc="-1" strike="noStrike">
              <a:latin typeface="Arial"/>
            </a:endParaRPr>
          </a:p>
          <a:p>
            <a:pPr marL="343080" indent="-342360">
              <a:lnSpc>
                <a:spcPct val="100000"/>
              </a:lnSpc>
              <a:spcBef>
                <a:spcPts val="1001"/>
              </a:spcBef>
              <a:buClr>
                <a:srgbClr val="ffffff"/>
              </a:buClr>
              <a:buFont typeface="Wingdings" charset="2"/>
              <a:buChar char=""/>
            </a:pPr>
            <a:r>
              <a:rPr b="0" lang="en-US" sz="2000" spc="-1" strike="noStrike">
                <a:solidFill>
                  <a:srgbClr val="ffffff"/>
                </a:solidFill>
                <a:latin typeface="Century Gothic"/>
                <a:ea typeface="DejaVu Sans"/>
              </a:rPr>
              <a:t>Iteration 3 – Complete web application with an editable HTML page after user interview, an HTML to PDF convertor, resume templates, and data base for user accounts. </a:t>
            </a:r>
            <a:endParaRPr b="0" lang="en-US" sz="2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User Stories Implemented </a:t>
            </a:r>
            <a:endParaRPr b="0" lang="en-US" sz="4200" spc="-1" strike="noStrike">
              <a:latin typeface="Arial"/>
            </a:endParaRPr>
          </a:p>
        </p:txBody>
      </p:sp>
      <p:sp>
        <p:nvSpPr>
          <p:cNvPr id="151"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Web App Integration (1)</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Accurate Text-To-Speech Bot (2)</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Review and Edit Resume (3)</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Export Resume as PDF (4)</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Displaying Questions for User Input and User Responses (5)</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Sections within Resume (6)</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Different Resume Templates (7)</a:t>
            </a:r>
            <a:endParaRPr b="0" lang="en-US" sz="20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ea typeface="DejaVu Sans"/>
              </a:rPr>
              <a:t>Dealing with Background Noise/Microphone Quality (8)</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46200" y="452880"/>
            <a:ext cx="9403560" cy="1399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200" spc="-1" strike="noStrike">
                <a:solidFill>
                  <a:srgbClr val="ebebeb"/>
                </a:solidFill>
                <a:latin typeface="Century Gothic"/>
                <a:ea typeface="DejaVu Sans"/>
              </a:rPr>
              <a:t>User Stories In Progress</a:t>
            </a:r>
            <a:endParaRPr b="0" lang="en-US" sz="4200" spc="-1" strike="noStrike">
              <a:latin typeface="Arial"/>
            </a:endParaRPr>
          </a:p>
        </p:txBody>
      </p:sp>
      <p:sp>
        <p:nvSpPr>
          <p:cNvPr id="153" name="CustomShape 2"/>
          <p:cNvSpPr/>
          <p:nvPr/>
        </p:nvSpPr>
        <p:spPr>
          <a:xfrm>
            <a:off x="1103400" y="2053080"/>
            <a:ext cx="8945640" cy="41943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endParaRPr b="0" lang="en-US" sz="1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User accounts (9)</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Aesthetics (10)</a:t>
            </a:r>
            <a:endParaRPr b="0" lang="en-US" sz="2800" spc="-1" strike="noStrike">
              <a:latin typeface="Arial"/>
            </a:endParaRPr>
          </a:p>
          <a:p>
            <a:pPr marL="343080" indent="-342000">
              <a:lnSpc>
                <a:spcPct val="100000"/>
              </a:lnSpc>
              <a:spcBef>
                <a:spcPts val="1001"/>
              </a:spcBef>
              <a:buClr>
                <a:srgbClr val="8ad0d6"/>
              </a:buClr>
              <a:buSzPct val="80000"/>
              <a:buFont typeface="Wingdings 3" charset="2"/>
              <a:buChar char=""/>
            </a:pPr>
            <a:r>
              <a:rPr b="0" lang="en-US" sz="2800" spc="-1" strike="noStrike">
                <a:solidFill>
                  <a:srgbClr val="ffffff"/>
                </a:solidFill>
                <a:latin typeface="Century Gothic"/>
                <a:ea typeface="DejaVu Sans"/>
              </a:rPr>
              <a:t>Embed links to Resume PDF (11)</a:t>
            </a:r>
            <a:endParaRPr b="0" lang="en-U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1154880" y="1447920"/>
            <a:ext cx="9847080" cy="3328560"/>
          </a:xfrm>
          <a:prstGeom prst="rect">
            <a:avLst/>
          </a:prstGeom>
          <a:noFill/>
          <a:ln>
            <a:noFill/>
          </a:ln>
        </p:spPr>
        <p:style>
          <a:lnRef idx="0"/>
          <a:fillRef idx="0"/>
          <a:effectRef idx="0"/>
          <a:fontRef idx="minor"/>
        </p:style>
        <p:txBody>
          <a:bodyPr lIns="0" rIns="0" tIns="0" bIns="0" anchor="ctr"/>
          <a:p>
            <a:pPr>
              <a:lnSpc>
                <a:spcPct val="90000"/>
              </a:lnSpc>
            </a:pPr>
            <a:r>
              <a:rPr b="0" lang="en-US" sz="5400" spc="-1" strike="noStrike">
                <a:solidFill>
                  <a:srgbClr val="ffffff"/>
                </a:solidFill>
                <a:latin typeface="Century Gothic"/>
                <a:ea typeface="DejaVu Sans"/>
              </a:rPr>
              <a:t>Team Member Contributions</a:t>
            </a:r>
            <a:endParaRPr b="0" lang="en-US" sz="5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{3EF24E29-4D59-CF47-A629-82A59683B909}tf10001062</Template>
  <TotalTime>511</TotalTime>
  <Application>LibreOffice/6.0.7.3$Linux_X86_64 LibreOffice_project/00m0$Build-3</Application>
  <Words>687</Words>
  <Paragraphs>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2019-04-14T03:26:52Z</dcterms:created>
  <dc:creator>Microsoft Office User</dc:creator>
  <dc:description/>
  <dc:language>en-US</dc:language>
  <cp:lastModifiedBy/>
  <dcterms:modified xsi:type="dcterms:W3CDTF">2019-04-15T11:35:18Z</dcterms:modified>
  <cp:revision>33</cp:revision>
  <dc:subject/>
  <dc:title>Group 8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